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56" r:id="rId5"/>
    <p:sldId id="377" r:id="rId6"/>
    <p:sldId id="411" r:id="rId7"/>
    <p:sldId id="401" r:id="rId8"/>
    <p:sldId id="404" r:id="rId9"/>
    <p:sldId id="412" r:id="rId10"/>
    <p:sldId id="407" r:id="rId11"/>
    <p:sldId id="406" r:id="rId12"/>
    <p:sldId id="408" r:id="rId13"/>
    <p:sldId id="413" r:id="rId14"/>
    <p:sldId id="400"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scalle Cup" initials="PC" lastIdx="1" clrIdx="0">
    <p:extLst>
      <p:ext uri="{19B8F6BF-5375-455C-9EA6-DF929625EA0E}">
        <p15:presenceInfo xmlns:p15="http://schemas.microsoft.com/office/powerpoint/2012/main" userId="Pascalle Cu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A9E17D-82A5-4392-AE99-C8656A6C0586}" v="2" dt="2020-11-30T13:56:28.3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cdf420d-3d1b-463e-9173-44ff0cd1b36a" providerId="ADAL" clId="{62A9E17D-82A5-4392-AE99-C8656A6C0586}"/>
    <pc:docChg chg="addSld delSld modSld">
      <pc:chgData name="Pascalle Cup" userId="acdf420d-3d1b-463e-9173-44ff0cd1b36a" providerId="ADAL" clId="{62A9E17D-82A5-4392-AE99-C8656A6C0586}" dt="2020-11-30T13:56:28.302" v="1" actId="2696"/>
      <pc:docMkLst>
        <pc:docMk/>
      </pc:docMkLst>
      <pc:sldChg chg="add del">
        <pc:chgData name="Pascalle Cup" userId="acdf420d-3d1b-463e-9173-44ff0cd1b36a" providerId="ADAL" clId="{62A9E17D-82A5-4392-AE99-C8656A6C0586}" dt="2020-11-30T13:56:28.302" v="1" actId="2696"/>
        <pc:sldMkLst>
          <pc:docMk/>
          <pc:sldMk cId="2010885931" sldId="414"/>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7D7E6F-9F1B-4042-B61D-DCA02C5DFD56}" type="doc">
      <dgm:prSet loTypeId="urn:microsoft.com/office/officeart/2005/8/layout/hProcess9" loCatId="process" qsTypeId="urn:microsoft.com/office/officeart/2005/8/quickstyle/simple1" qsCatId="simple" csTypeId="urn:microsoft.com/office/officeart/2005/8/colors/accent1_2" csCatId="accent1" phldr="1"/>
      <dgm:spPr/>
    </dgm:pt>
    <dgm:pt modelId="{B8A30073-D5E2-4310-B809-2B2536DAECD8}">
      <dgm:prSet phldrT="[Tekst]"/>
      <dgm:spPr/>
      <dgm:t>
        <a:bodyPr/>
        <a:lstStyle/>
        <a:p>
          <a:r>
            <a:rPr lang="nl-NL"/>
            <a:t>Werving </a:t>
          </a:r>
        </a:p>
      </dgm:t>
    </dgm:pt>
    <dgm:pt modelId="{54E90224-8D69-48B0-B964-1BB4433AEAF5}" type="parTrans" cxnId="{4692657F-9DA8-4057-B606-BF43073ACFA3}">
      <dgm:prSet/>
      <dgm:spPr/>
      <dgm:t>
        <a:bodyPr/>
        <a:lstStyle/>
        <a:p>
          <a:endParaRPr lang="nl-NL"/>
        </a:p>
      </dgm:t>
    </dgm:pt>
    <dgm:pt modelId="{F3768EF0-CFCA-4657-9515-37FBFEFFA0D9}" type="sibTrans" cxnId="{4692657F-9DA8-4057-B606-BF43073ACFA3}">
      <dgm:prSet/>
      <dgm:spPr/>
      <dgm:t>
        <a:bodyPr/>
        <a:lstStyle/>
        <a:p>
          <a:endParaRPr lang="nl-NL"/>
        </a:p>
      </dgm:t>
    </dgm:pt>
    <dgm:pt modelId="{B4E5D00D-469C-407F-A388-A9DF4565741D}">
      <dgm:prSet phldrT="[Tekst]"/>
      <dgm:spPr/>
      <dgm:t>
        <a:bodyPr/>
        <a:lstStyle/>
        <a:p>
          <a:r>
            <a:rPr lang="nl-NL"/>
            <a:t>Selectie</a:t>
          </a:r>
        </a:p>
      </dgm:t>
    </dgm:pt>
    <dgm:pt modelId="{F5153132-7420-4021-90B5-C551B9DC0019}" type="parTrans" cxnId="{787D36BA-2A21-4072-A54F-EAE6CC762324}">
      <dgm:prSet/>
      <dgm:spPr/>
      <dgm:t>
        <a:bodyPr/>
        <a:lstStyle/>
        <a:p>
          <a:endParaRPr lang="nl-NL"/>
        </a:p>
      </dgm:t>
    </dgm:pt>
    <dgm:pt modelId="{014A58BB-E161-491D-855E-955A3E23701E}" type="sibTrans" cxnId="{787D36BA-2A21-4072-A54F-EAE6CC762324}">
      <dgm:prSet/>
      <dgm:spPr/>
      <dgm:t>
        <a:bodyPr/>
        <a:lstStyle/>
        <a:p>
          <a:endParaRPr lang="nl-NL"/>
        </a:p>
      </dgm:t>
    </dgm:pt>
    <dgm:pt modelId="{03B2AC24-6DFF-4C9D-A2CF-525A810F3D44}">
      <dgm:prSet phldrT="[Tekst]"/>
      <dgm:spPr/>
      <dgm:t>
        <a:bodyPr/>
        <a:lstStyle/>
        <a:p>
          <a:r>
            <a:rPr lang="nl-NL"/>
            <a:t>Inwerken </a:t>
          </a:r>
        </a:p>
      </dgm:t>
    </dgm:pt>
    <dgm:pt modelId="{8912EC51-C763-4D01-BC3B-8E1D9A0B6AB5}" type="parTrans" cxnId="{396877A9-5ED2-4EC5-9A0F-A09E846FE78D}">
      <dgm:prSet/>
      <dgm:spPr/>
      <dgm:t>
        <a:bodyPr/>
        <a:lstStyle/>
        <a:p>
          <a:endParaRPr lang="nl-NL"/>
        </a:p>
      </dgm:t>
    </dgm:pt>
    <dgm:pt modelId="{CEF76BAB-72A5-45AA-9B6A-2107DB2B0BDA}" type="sibTrans" cxnId="{396877A9-5ED2-4EC5-9A0F-A09E846FE78D}">
      <dgm:prSet/>
      <dgm:spPr/>
      <dgm:t>
        <a:bodyPr/>
        <a:lstStyle/>
        <a:p>
          <a:endParaRPr lang="nl-NL"/>
        </a:p>
      </dgm:t>
    </dgm:pt>
    <dgm:pt modelId="{825C2870-6FAB-4D2D-B3D2-4D65CEA28054}" type="pres">
      <dgm:prSet presAssocID="{8F7D7E6F-9F1B-4042-B61D-DCA02C5DFD56}" presName="CompostProcess" presStyleCnt="0">
        <dgm:presLayoutVars>
          <dgm:dir/>
          <dgm:resizeHandles val="exact"/>
        </dgm:presLayoutVars>
      </dgm:prSet>
      <dgm:spPr/>
    </dgm:pt>
    <dgm:pt modelId="{92D2E73A-692A-4234-B759-7C7C48BD839B}" type="pres">
      <dgm:prSet presAssocID="{8F7D7E6F-9F1B-4042-B61D-DCA02C5DFD56}" presName="arrow" presStyleLbl="bgShp" presStyleIdx="0" presStyleCnt="1"/>
      <dgm:spPr/>
    </dgm:pt>
    <dgm:pt modelId="{47C0D099-C7D1-4886-A372-F093EC318B14}" type="pres">
      <dgm:prSet presAssocID="{8F7D7E6F-9F1B-4042-B61D-DCA02C5DFD56}" presName="linearProcess" presStyleCnt="0"/>
      <dgm:spPr/>
    </dgm:pt>
    <dgm:pt modelId="{74E772E0-304D-44E6-A12D-EB9966311F22}" type="pres">
      <dgm:prSet presAssocID="{B8A30073-D5E2-4310-B809-2B2536DAECD8}" presName="textNode" presStyleLbl="node1" presStyleIdx="0" presStyleCnt="3">
        <dgm:presLayoutVars>
          <dgm:bulletEnabled val="1"/>
        </dgm:presLayoutVars>
      </dgm:prSet>
      <dgm:spPr/>
    </dgm:pt>
    <dgm:pt modelId="{EBCF98F9-9929-4D38-B54C-AE23D0FC0119}" type="pres">
      <dgm:prSet presAssocID="{F3768EF0-CFCA-4657-9515-37FBFEFFA0D9}" presName="sibTrans" presStyleCnt="0"/>
      <dgm:spPr/>
    </dgm:pt>
    <dgm:pt modelId="{623916F9-0DD7-4EF0-84FF-60D0F73DC161}" type="pres">
      <dgm:prSet presAssocID="{B4E5D00D-469C-407F-A388-A9DF4565741D}" presName="textNode" presStyleLbl="node1" presStyleIdx="1" presStyleCnt="3">
        <dgm:presLayoutVars>
          <dgm:bulletEnabled val="1"/>
        </dgm:presLayoutVars>
      </dgm:prSet>
      <dgm:spPr/>
    </dgm:pt>
    <dgm:pt modelId="{0DD185F1-6A96-4F10-860B-4D0593D22272}" type="pres">
      <dgm:prSet presAssocID="{014A58BB-E161-491D-855E-955A3E23701E}" presName="sibTrans" presStyleCnt="0"/>
      <dgm:spPr/>
    </dgm:pt>
    <dgm:pt modelId="{96B6974F-9756-4BB3-94EC-B4ECA2A3CCAD}" type="pres">
      <dgm:prSet presAssocID="{03B2AC24-6DFF-4C9D-A2CF-525A810F3D44}" presName="textNode" presStyleLbl="node1" presStyleIdx="2" presStyleCnt="3">
        <dgm:presLayoutVars>
          <dgm:bulletEnabled val="1"/>
        </dgm:presLayoutVars>
      </dgm:prSet>
      <dgm:spPr/>
    </dgm:pt>
  </dgm:ptLst>
  <dgm:cxnLst>
    <dgm:cxn modelId="{8243F00D-0A64-423F-9E12-1E3CB064205B}" type="presOf" srcId="{B4E5D00D-469C-407F-A388-A9DF4565741D}" destId="{623916F9-0DD7-4EF0-84FF-60D0F73DC161}" srcOrd="0" destOrd="0" presId="urn:microsoft.com/office/officeart/2005/8/layout/hProcess9"/>
    <dgm:cxn modelId="{4692657F-9DA8-4057-B606-BF43073ACFA3}" srcId="{8F7D7E6F-9F1B-4042-B61D-DCA02C5DFD56}" destId="{B8A30073-D5E2-4310-B809-2B2536DAECD8}" srcOrd="0" destOrd="0" parTransId="{54E90224-8D69-48B0-B964-1BB4433AEAF5}" sibTransId="{F3768EF0-CFCA-4657-9515-37FBFEFFA0D9}"/>
    <dgm:cxn modelId="{396877A9-5ED2-4EC5-9A0F-A09E846FE78D}" srcId="{8F7D7E6F-9F1B-4042-B61D-DCA02C5DFD56}" destId="{03B2AC24-6DFF-4C9D-A2CF-525A810F3D44}" srcOrd="2" destOrd="0" parTransId="{8912EC51-C763-4D01-BC3B-8E1D9A0B6AB5}" sibTransId="{CEF76BAB-72A5-45AA-9B6A-2107DB2B0BDA}"/>
    <dgm:cxn modelId="{FAED08AF-3C26-4099-95FB-29156945AF83}" type="presOf" srcId="{B8A30073-D5E2-4310-B809-2B2536DAECD8}" destId="{74E772E0-304D-44E6-A12D-EB9966311F22}" srcOrd="0" destOrd="0" presId="urn:microsoft.com/office/officeart/2005/8/layout/hProcess9"/>
    <dgm:cxn modelId="{787D36BA-2A21-4072-A54F-EAE6CC762324}" srcId="{8F7D7E6F-9F1B-4042-B61D-DCA02C5DFD56}" destId="{B4E5D00D-469C-407F-A388-A9DF4565741D}" srcOrd="1" destOrd="0" parTransId="{F5153132-7420-4021-90B5-C551B9DC0019}" sibTransId="{014A58BB-E161-491D-855E-955A3E23701E}"/>
    <dgm:cxn modelId="{48BF52C2-4838-4777-BF86-97032775E465}" type="presOf" srcId="{03B2AC24-6DFF-4C9D-A2CF-525A810F3D44}" destId="{96B6974F-9756-4BB3-94EC-B4ECA2A3CCAD}" srcOrd="0" destOrd="0" presId="urn:microsoft.com/office/officeart/2005/8/layout/hProcess9"/>
    <dgm:cxn modelId="{67C2E5ED-81A8-4589-96C7-E62D1ECC019B}" type="presOf" srcId="{8F7D7E6F-9F1B-4042-B61D-DCA02C5DFD56}" destId="{825C2870-6FAB-4D2D-B3D2-4D65CEA28054}" srcOrd="0" destOrd="0" presId="urn:microsoft.com/office/officeart/2005/8/layout/hProcess9"/>
    <dgm:cxn modelId="{2A23410B-9AC6-4C43-8340-95A499E9E921}" type="presParOf" srcId="{825C2870-6FAB-4D2D-B3D2-4D65CEA28054}" destId="{92D2E73A-692A-4234-B759-7C7C48BD839B}" srcOrd="0" destOrd="0" presId="urn:microsoft.com/office/officeart/2005/8/layout/hProcess9"/>
    <dgm:cxn modelId="{3623F7F4-B574-4F2A-A66A-EAF176BEEB87}" type="presParOf" srcId="{825C2870-6FAB-4D2D-B3D2-4D65CEA28054}" destId="{47C0D099-C7D1-4886-A372-F093EC318B14}" srcOrd="1" destOrd="0" presId="urn:microsoft.com/office/officeart/2005/8/layout/hProcess9"/>
    <dgm:cxn modelId="{C7CD7681-FBDE-41C2-BEF2-39CB3391CB6E}" type="presParOf" srcId="{47C0D099-C7D1-4886-A372-F093EC318B14}" destId="{74E772E0-304D-44E6-A12D-EB9966311F22}" srcOrd="0" destOrd="0" presId="urn:microsoft.com/office/officeart/2005/8/layout/hProcess9"/>
    <dgm:cxn modelId="{2C9FDD2A-96EF-4C87-8A34-814CE4826C0B}" type="presParOf" srcId="{47C0D099-C7D1-4886-A372-F093EC318B14}" destId="{EBCF98F9-9929-4D38-B54C-AE23D0FC0119}" srcOrd="1" destOrd="0" presId="urn:microsoft.com/office/officeart/2005/8/layout/hProcess9"/>
    <dgm:cxn modelId="{522ADFD4-A31D-4318-8834-2271D61ED968}" type="presParOf" srcId="{47C0D099-C7D1-4886-A372-F093EC318B14}" destId="{623916F9-0DD7-4EF0-84FF-60D0F73DC161}" srcOrd="2" destOrd="0" presId="urn:microsoft.com/office/officeart/2005/8/layout/hProcess9"/>
    <dgm:cxn modelId="{15A257C1-9A79-44AA-9314-A662D4A8BDB1}" type="presParOf" srcId="{47C0D099-C7D1-4886-A372-F093EC318B14}" destId="{0DD185F1-6A96-4F10-860B-4D0593D22272}" srcOrd="3" destOrd="0" presId="urn:microsoft.com/office/officeart/2005/8/layout/hProcess9"/>
    <dgm:cxn modelId="{158D6C1B-ECA2-4DA0-8B2E-67FF81CD8462}" type="presParOf" srcId="{47C0D099-C7D1-4886-A372-F093EC318B14}" destId="{96B6974F-9756-4BB3-94EC-B4ECA2A3CCAD}"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D2E73A-692A-4234-B759-7C7C48BD839B}">
      <dsp:nvSpPr>
        <dsp:cNvPr id="0" name=""/>
        <dsp:cNvSpPr/>
      </dsp:nvSpPr>
      <dsp:spPr>
        <a:xfrm>
          <a:off x="474066" y="0"/>
          <a:ext cx="5372756" cy="221874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E772E0-304D-44E6-A12D-EB9966311F22}">
      <dsp:nvSpPr>
        <dsp:cNvPr id="0" name=""/>
        <dsp:cNvSpPr/>
      </dsp:nvSpPr>
      <dsp:spPr>
        <a:xfrm>
          <a:off x="3722" y="665622"/>
          <a:ext cx="1982261" cy="8874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nl-NL" sz="3400" kern="1200"/>
            <a:t>Werving </a:t>
          </a:r>
        </a:p>
      </dsp:txBody>
      <dsp:txXfrm>
        <a:off x="47046" y="708946"/>
        <a:ext cx="1895613" cy="800849"/>
      </dsp:txXfrm>
    </dsp:sp>
    <dsp:sp modelId="{623916F9-0DD7-4EF0-84FF-60D0F73DC161}">
      <dsp:nvSpPr>
        <dsp:cNvPr id="0" name=""/>
        <dsp:cNvSpPr/>
      </dsp:nvSpPr>
      <dsp:spPr>
        <a:xfrm>
          <a:off x="2169314" y="665622"/>
          <a:ext cx="1982261" cy="8874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nl-NL" sz="3400" kern="1200"/>
            <a:t>Selectie</a:t>
          </a:r>
        </a:p>
      </dsp:txBody>
      <dsp:txXfrm>
        <a:off x="2212638" y="708946"/>
        <a:ext cx="1895613" cy="800849"/>
      </dsp:txXfrm>
    </dsp:sp>
    <dsp:sp modelId="{96B6974F-9756-4BB3-94EC-B4ECA2A3CCAD}">
      <dsp:nvSpPr>
        <dsp:cNvPr id="0" name=""/>
        <dsp:cNvSpPr/>
      </dsp:nvSpPr>
      <dsp:spPr>
        <a:xfrm>
          <a:off x="4334906" y="665622"/>
          <a:ext cx="1982261" cy="8874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nl-NL" sz="3400" kern="1200"/>
            <a:t>Inwerken </a:t>
          </a:r>
        </a:p>
      </dsp:txBody>
      <dsp:txXfrm>
        <a:off x="4378230" y="708946"/>
        <a:ext cx="1895613" cy="80084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16BED8-B7B2-4477-971B-71F7C2F91C91}" type="datetimeFigureOut">
              <a:rPr lang="nl-NL" smtClean="0"/>
              <a:t>30-11-2020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FA4218-C6E7-4023-90DC-447ADF36CF6E}" type="slidenum">
              <a:rPr lang="nl-NL" smtClean="0"/>
              <a:t>‹#›</a:t>
            </a:fld>
            <a:endParaRPr lang="nl-NL"/>
          </a:p>
        </p:txBody>
      </p:sp>
    </p:spTree>
    <p:extLst>
      <p:ext uri="{BB962C8B-B14F-4D97-AF65-F5344CB8AC3E}">
        <p14:creationId xmlns:p14="http://schemas.microsoft.com/office/powerpoint/2010/main" val="1428006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FDFA4218-C6E7-4023-90DC-447ADF36CF6E}" type="slidenum">
              <a:rPr lang="nl-NL" smtClean="0"/>
              <a:t>1</a:t>
            </a:fld>
            <a:endParaRPr lang="nl-NL"/>
          </a:p>
        </p:txBody>
      </p:sp>
    </p:spTree>
    <p:extLst>
      <p:ext uri="{BB962C8B-B14F-4D97-AF65-F5344CB8AC3E}">
        <p14:creationId xmlns:p14="http://schemas.microsoft.com/office/powerpoint/2010/main" val="371339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Per duo een formuliertje</a:t>
            </a:r>
          </a:p>
        </p:txBody>
      </p:sp>
      <p:sp>
        <p:nvSpPr>
          <p:cNvPr id="4" name="Tijdelijke aanduiding voor dianummer 3"/>
          <p:cNvSpPr>
            <a:spLocks noGrp="1"/>
          </p:cNvSpPr>
          <p:nvPr>
            <p:ph type="sldNum" sz="quarter" idx="5"/>
          </p:nvPr>
        </p:nvSpPr>
        <p:spPr/>
        <p:txBody>
          <a:bodyPr/>
          <a:lstStyle/>
          <a:p>
            <a:fld id="{FDFA4218-C6E7-4023-90DC-447ADF36CF6E}" type="slidenum">
              <a:rPr lang="nl-NL" smtClean="0"/>
              <a:t>5</a:t>
            </a:fld>
            <a:endParaRPr lang="nl-NL"/>
          </a:p>
        </p:txBody>
      </p:sp>
    </p:spTree>
    <p:extLst>
      <p:ext uri="{BB962C8B-B14F-4D97-AF65-F5344CB8AC3E}">
        <p14:creationId xmlns:p14="http://schemas.microsoft.com/office/powerpoint/2010/main" val="933614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err="1"/>
              <a:t>Valleike</a:t>
            </a:r>
            <a:r>
              <a:rPr lang="nl-NL"/>
              <a:t> en hall of </a:t>
            </a:r>
            <a:r>
              <a:rPr lang="nl-NL" err="1"/>
              <a:t>fame</a:t>
            </a:r>
            <a:r>
              <a:rPr lang="nl-NL"/>
              <a:t> </a:t>
            </a:r>
          </a:p>
        </p:txBody>
      </p:sp>
      <p:sp>
        <p:nvSpPr>
          <p:cNvPr id="4" name="Tijdelijke aanduiding voor dianummer 3"/>
          <p:cNvSpPr>
            <a:spLocks noGrp="1"/>
          </p:cNvSpPr>
          <p:nvPr>
            <p:ph type="sldNum" sz="quarter" idx="5"/>
          </p:nvPr>
        </p:nvSpPr>
        <p:spPr/>
        <p:txBody>
          <a:bodyPr/>
          <a:lstStyle/>
          <a:p>
            <a:fld id="{FDFA4218-C6E7-4023-90DC-447ADF36CF6E}" type="slidenum">
              <a:rPr lang="nl-NL" smtClean="0"/>
              <a:t>9</a:t>
            </a:fld>
            <a:endParaRPr lang="nl-NL"/>
          </a:p>
        </p:txBody>
      </p:sp>
    </p:spTree>
    <p:extLst>
      <p:ext uri="{BB962C8B-B14F-4D97-AF65-F5344CB8AC3E}">
        <p14:creationId xmlns:p14="http://schemas.microsoft.com/office/powerpoint/2010/main" val="455785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normAutofit/>
          </a:bodyPr>
          <a:lstStyle>
            <a:lvl1pPr>
              <a:defRPr sz="2800">
                <a:latin typeface="Arial" pitchFamily="34" charset="0"/>
                <a:cs typeface="Arial" pitchFamily="34" charset="0"/>
              </a:defRPr>
            </a:lvl1pPr>
          </a:lstStyle>
          <a:p>
            <a:r>
              <a:rPr lang="nl-NL"/>
              <a:t>Klik om de stijl te bewerken</a:t>
            </a:r>
          </a:p>
        </p:txBody>
      </p:sp>
      <p:sp>
        <p:nvSpPr>
          <p:cNvPr id="3" name="Ondertitel 2"/>
          <p:cNvSpPr>
            <a:spLocks noGrp="1"/>
          </p:cNvSpPr>
          <p:nvPr>
            <p:ph type="subTitle" idx="1"/>
          </p:nvPr>
        </p:nvSpPr>
        <p:spPr>
          <a:xfrm>
            <a:off x="1828800" y="3886200"/>
            <a:ext cx="85344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30-11-2020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3661087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609600" y="274639"/>
            <a:ext cx="80264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30-11-2020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953435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8860565" cy="648072"/>
          </a:xfrm>
        </p:spPr>
        <p:txBody>
          <a:bodyPr>
            <a:noAutofit/>
          </a:bodyPr>
          <a:lstStyle>
            <a:lvl1pPr algn="l">
              <a:defRPr sz="2800" b="1">
                <a:latin typeface="Arial" pitchFamily="34" charset="0"/>
                <a:cs typeface="Arial" pitchFamily="34" charset="0"/>
              </a:defRPr>
            </a:lvl1pPr>
          </a:lstStyle>
          <a:p>
            <a:r>
              <a:rPr lang="nl-NL"/>
              <a:t>Klik om de stijl te bewerken</a:t>
            </a:r>
          </a:p>
        </p:txBody>
      </p:sp>
      <p:sp>
        <p:nvSpPr>
          <p:cNvPr id="3" name="Tijdelijke aanduiding voor inhoud 2"/>
          <p:cNvSpPr>
            <a:spLocks noGrp="1"/>
          </p:cNvSpPr>
          <p:nvPr>
            <p:ph idx="1"/>
          </p:nvPr>
        </p:nvSpPr>
        <p:spPr>
          <a:xfrm>
            <a:off x="2735627" y="1196753"/>
            <a:ext cx="8846773"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30-11-2020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2194899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normAutofit/>
          </a:bodyPr>
          <a:lstStyle>
            <a:lvl1pPr algn="l">
              <a:defRPr sz="3600" b="1" cap="all">
                <a:latin typeface="Arial" pitchFamily="34" charset="0"/>
                <a:cs typeface="Arial" pitchFamily="34" charset="0"/>
              </a:defRPr>
            </a:lvl1pPr>
          </a:lstStyle>
          <a:p>
            <a:r>
              <a:rPr lang="nl-NL"/>
              <a:t>Klik om de stijl te bewerken</a:t>
            </a:r>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30-11-2020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1315588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a:t>Klik om de stijl te bewerken</a:t>
            </a:r>
          </a:p>
        </p:txBody>
      </p:sp>
      <p:sp>
        <p:nvSpPr>
          <p:cNvPr id="3" name="Tijdelijke aanduiding voor inhoud 2"/>
          <p:cNvSpPr>
            <a:spLocks noGrp="1"/>
          </p:cNvSpPr>
          <p:nvPr>
            <p:ph sz="half" idx="1"/>
          </p:nvPr>
        </p:nvSpPr>
        <p:spPr>
          <a:xfrm>
            <a:off x="609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97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30-11-2020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66473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30-11-2020</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645114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30-11-2020</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3091753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4766733" y="273051"/>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30-11-2020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544165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30-11-2020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316593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30-11-2020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a:t>
            </a:fld>
            <a:endParaRPr lang="nl-NL"/>
          </a:p>
        </p:txBody>
      </p:sp>
    </p:spTree>
    <p:extLst>
      <p:ext uri="{BB962C8B-B14F-4D97-AF65-F5344CB8AC3E}">
        <p14:creationId xmlns:p14="http://schemas.microsoft.com/office/powerpoint/2010/main" val="1146151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D0DF-6525-4DBA-86C1-2BE34BA5B55D}" type="datetimeFigureOut">
              <a:rPr lang="nl-NL" smtClean="0"/>
              <a:t>30-11-2020</a:t>
            </a:fld>
            <a:endParaRPr lang="nl-NL"/>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836C8-8E5A-4E03-B704-DFA40452F201}" type="slidenum">
              <a:rPr lang="nl-NL" smtClean="0"/>
              <a:t>‹#›</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 y="1"/>
            <a:ext cx="12189884"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40613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yongsters.nl/yongsters/geven/een-glimlach-op-haar-lieve-gezichtje-is-waarom-ik-dit-doe/" TargetMode="External"/><Relationship Id="rId2" Type="http://schemas.openxmlformats.org/officeDocument/2006/relationships/hyperlink" Target="https://maatschapwij.nu/blogs/vrijwilligers-het-cement-van-de-samenleving/"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01262" y="569157"/>
            <a:ext cx="10363200" cy="1470025"/>
          </a:xfrm>
        </p:spPr>
        <p:txBody>
          <a:bodyPr/>
          <a:lstStyle/>
          <a:p>
            <a:r>
              <a:rPr lang="nl-NL" sz="3600"/>
              <a:t>IBS De wereld en ik</a:t>
            </a:r>
            <a:br>
              <a:rPr lang="nl-NL" sz="3600"/>
            </a:br>
            <a:r>
              <a:rPr lang="nl-NL" sz="3600"/>
              <a:t>Stad en Wijk</a:t>
            </a:r>
            <a:endParaRPr lang="nl-NL"/>
          </a:p>
        </p:txBody>
      </p:sp>
      <p:sp>
        <p:nvSpPr>
          <p:cNvPr id="3" name="Ondertitel 2"/>
          <p:cNvSpPr>
            <a:spLocks noGrp="1"/>
          </p:cNvSpPr>
          <p:nvPr>
            <p:ph type="subTitle" idx="1"/>
          </p:nvPr>
        </p:nvSpPr>
        <p:spPr>
          <a:xfrm>
            <a:off x="2347729" y="5553481"/>
            <a:ext cx="8534400" cy="1752600"/>
          </a:xfrm>
        </p:spPr>
        <p:txBody>
          <a:bodyPr>
            <a:normAutofit/>
          </a:bodyPr>
          <a:lstStyle/>
          <a:p>
            <a:r>
              <a:rPr lang="nl-NL" sz="2400">
                <a:solidFill>
                  <a:schemeClr val="tx1"/>
                </a:solidFill>
              </a:rPr>
              <a:t>25-11-2020</a:t>
            </a:r>
          </a:p>
          <a:p>
            <a:r>
              <a:rPr lang="nl-NL" sz="2400">
                <a:solidFill>
                  <a:schemeClr val="tx1"/>
                </a:solidFill>
              </a:rPr>
              <a:t>Jaar 1 – Periode 2 – Les 4</a:t>
            </a:r>
          </a:p>
          <a:p>
            <a:r>
              <a:rPr lang="nl-NL" sz="2400">
                <a:solidFill>
                  <a:schemeClr val="bg1"/>
                </a:solidFill>
              </a:rPr>
              <a:t>Les 5</a:t>
            </a:r>
          </a:p>
        </p:txBody>
      </p:sp>
      <p:pic>
        <p:nvPicPr>
          <p:cNvPr id="5" name="Afbeelding 4">
            <a:extLst>
              <a:ext uri="{FF2B5EF4-FFF2-40B4-BE49-F238E27FC236}">
                <a16:creationId xmlns:a16="http://schemas.microsoft.com/office/drawing/2014/main" id="{61578CCB-C5FF-4142-8C41-A3A6987479CC}"/>
              </a:ext>
            </a:extLst>
          </p:cNvPr>
          <p:cNvPicPr>
            <a:picLocks noChangeAspect="1"/>
          </p:cNvPicPr>
          <p:nvPr/>
        </p:nvPicPr>
        <p:blipFill>
          <a:blip r:embed="rId3"/>
          <a:stretch>
            <a:fillRect/>
          </a:stretch>
        </p:blipFill>
        <p:spPr>
          <a:xfrm>
            <a:off x="4542296" y="2215881"/>
            <a:ext cx="3781573" cy="2974439"/>
          </a:xfrm>
          <a:prstGeom prst="rect">
            <a:avLst/>
          </a:prstGeom>
        </p:spPr>
      </p:pic>
    </p:spTree>
    <p:extLst>
      <p:ext uri="{BB962C8B-B14F-4D97-AF65-F5344CB8AC3E}">
        <p14:creationId xmlns:p14="http://schemas.microsoft.com/office/powerpoint/2010/main" val="1111524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2C93F887-C45E-410A-B113-A7DD3BAB0E4D}"/>
              </a:ext>
            </a:extLst>
          </p:cNvPr>
          <p:cNvGraphicFramePr/>
          <p:nvPr>
            <p:extLst>
              <p:ext uri="{D42A27DB-BD31-4B8C-83A1-F6EECF244321}">
                <p14:modId xmlns:p14="http://schemas.microsoft.com/office/powerpoint/2010/main" val="773919847"/>
              </p:ext>
            </p:extLst>
          </p:nvPr>
        </p:nvGraphicFramePr>
        <p:xfrm>
          <a:off x="2032000" y="719666"/>
          <a:ext cx="6320890" cy="2218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kstvak 3">
            <a:extLst>
              <a:ext uri="{FF2B5EF4-FFF2-40B4-BE49-F238E27FC236}">
                <a16:creationId xmlns:a16="http://schemas.microsoft.com/office/drawing/2014/main" id="{06125D75-75C2-423B-BF39-61F1B3C49CC6}"/>
              </a:ext>
            </a:extLst>
          </p:cNvPr>
          <p:cNvSpPr txBox="1"/>
          <p:nvPr/>
        </p:nvSpPr>
        <p:spPr>
          <a:xfrm>
            <a:off x="2260315" y="3429000"/>
            <a:ext cx="9606337" cy="1938992"/>
          </a:xfrm>
          <a:prstGeom prst="rect">
            <a:avLst/>
          </a:prstGeom>
          <a:noFill/>
        </p:spPr>
        <p:txBody>
          <a:bodyPr wrap="square" rtlCol="0">
            <a:spAutoFit/>
          </a:bodyPr>
          <a:lstStyle/>
          <a:p>
            <a:pPr marL="342900" indent="-342900">
              <a:buAutoNum type="arabicPeriod"/>
            </a:pPr>
            <a:r>
              <a:rPr lang="nl-NL" sz="2400"/>
              <a:t>Per groepje krijg je een opdracht</a:t>
            </a:r>
          </a:p>
          <a:p>
            <a:pPr marL="342900" indent="-342900">
              <a:buAutoNum type="arabicPeriod"/>
            </a:pPr>
            <a:r>
              <a:rPr lang="nl-NL" sz="2400"/>
              <a:t>Iedere opdracht gaat uit van een casus</a:t>
            </a:r>
          </a:p>
          <a:p>
            <a:pPr marL="342900" indent="-342900">
              <a:buAutoNum type="arabicPeriod"/>
            </a:pPr>
            <a:r>
              <a:rPr lang="nl-NL" sz="2400"/>
              <a:t>Per groepje krijg je de opdracht 1 van de drie fases uit te  werken</a:t>
            </a:r>
          </a:p>
          <a:p>
            <a:pPr marL="342900" indent="-342900">
              <a:buAutoNum type="arabicPeriod"/>
            </a:pPr>
            <a:r>
              <a:rPr lang="nl-NL" sz="2400"/>
              <a:t>Werk zo gedetailleerd mogelijk uit</a:t>
            </a:r>
          </a:p>
          <a:p>
            <a:pPr marL="342900" indent="-342900">
              <a:buAutoNum type="arabicPeriod"/>
            </a:pPr>
            <a:r>
              <a:rPr lang="nl-NL" sz="2400"/>
              <a:t>Aan het einde van de les voegen we het samen per casus  </a:t>
            </a:r>
          </a:p>
        </p:txBody>
      </p:sp>
    </p:spTree>
    <p:extLst>
      <p:ext uri="{BB962C8B-B14F-4D97-AF65-F5344CB8AC3E}">
        <p14:creationId xmlns:p14="http://schemas.microsoft.com/office/powerpoint/2010/main" val="2789041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7BF92CF9-80CB-4800-AEED-14E452B5272C}"/>
              </a:ext>
            </a:extLst>
          </p:cNvPr>
          <p:cNvSpPr txBox="1"/>
          <p:nvPr/>
        </p:nvSpPr>
        <p:spPr>
          <a:xfrm>
            <a:off x="1658030" y="1431207"/>
            <a:ext cx="8875940" cy="2308324"/>
          </a:xfrm>
          <a:prstGeom prst="rect">
            <a:avLst/>
          </a:prstGeom>
          <a:noFill/>
        </p:spPr>
        <p:txBody>
          <a:bodyPr wrap="square" rtlCol="0">
            <a:spAutoFit/>
          </a:bodyPr>
          <a:lstStyle/>
          <a:p>
            <a:r>
              <a:rPr lang="nl-NL" sz="4800" b="1">
                <a:solidFill>
                  <a:schemeClr val="accent3"/>
                </a:solidFill>
                <a:latin typeface="Comic Sans MS" panose="030F0702030302020204" pitchFamily="66" charset="0"/>
              </a:rPr>
              <a:t>Over volgende week:</a:t>
            </a:r>
          </a:p>
          <a:p>
            <a:r>
              <a:rPr lang="nl-NL" sz="4800" b="1">
                <a:solidFill>
                  <a:schemeClr val="accent3"/>
                </a:solidFill>
                <a:latin typeface="Comic Sans MS" panose="030F0702030302020204" pitchFamily="66" charset="0"/>
              </a:rPr>
              <a:t>Vervolg op deze opdracht &amp; thema Doelgroepen</a:t>
            </a:r>
          </a:p>
        </p:txBody>
      </p:sp>
      <p:pic>
        <p:nvPicPr>
          <p:cNvPr id="5" name="Afbeelding 4">
            <a:extLst>
              <a:ext uri="{FF2B5EF4-FFF2-40B4-BE49-F238E27FC236}">
                <a16:creationId xmlns:a16="http://schemas.microsoft.com/office/drawing/2014/main" id="{7A6345D4-FFEF-4943-91A6-F2264D1DE9EE}"/>
              </a:ext>
            </a:extLst>
          </p:cNvPr>
          <p:cNvPicPr>
            <a:picLocks noChangeAspect="1"/>
          </p:cNvPicPr>
          <p:nvPr/>
        </p:nvPicPr>
        <p:blipFill>
          <a:blip r:embed="rId2"/>
          <a:stretch>
            <a:fillRect/>
          </a:stretch>
        </p:blipFill>
        <p:spPr>
          <a:xfrm>
            <a:off x="6568643" y="4265248"/>
            <a:ext cx="4987980" cy="2192357"/>
          </a:xfrm>
          <a:prstGeom prst="rect">
            <a:avLst/>
          </a:prstGeom>
          <a:ln w="38100">
            <a:solidFill>
              <a:schemeClr val="accent6"/>
            </a:solidFill>
          </a:ln>
        </p:spPr>
      </p:pic>
    </p:spTree>
    <p:extLst>
      <p:ext uri="{BB962C8B-B14F-4D97-AF65-F5344CB8AC3E}">
        <p14:creationId xmlns:p14="http://schemas.microsoft.com/office/powerpoint/2010/main" val="2794347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21026" y="1086800"/>
            <a:ext cx="8860565" cy="648072"/>
          </a:xfrm>
        </p:spPr>
        <p:txBody>
          <a:bodyPr/>
          <a:lstStyle/>
          <a:p>
            <a:r>
              <a:rPr lang="nl-NL"/>
              <a:t>Inhoud en planning van deze les</a:t>
            </a:r>
          </a:p>
        </p:txBody>
      </p:sp>
      <p:sp>
        <p:nvSpPr>
          <p:cNvPr id="3" name="Tijdelijke aanduiding voor inhoud 2"/>
          <p:cNvSpPr>
            <a:spLocks noGrp="1"/>
          </p:cNvSpPr>
          <p:nvPr>
            <p:ph idx="1"/>
          </p:nvPr>
        </p:nvSpPr>
        <p:spPr>
          <a:xfrm>
            <a:off x="1421026" y="2166387"/>
            <a:ext cx="8846773" cy="2193685"/>
          </a:xfrm>
        </p:spPr>
        <p:txBody>
          <a:bodyPr>
            <a:normAutofit/>
          </a:bodyPr>
          <a:lstStyle/>
          <a:p>
            <a:pPr marL="514350" indent="-514350">
              <a:buAutoNum type="arabicPeriod"/>
            </a:pPr>
            <a:r>
              <a:rPr lang="nl-NL"/>
              <a:t>Welkom korte terugblik </a:t>
            </a:r>
          </a:p>
          <a:p>
            <a:pPr marL="514350" indent="-514350">
              <a:buAutoNum type="arabicPeriod"/>
            </a:pPr>
            <a:r>
              <a:rPr lang="nl-NL" sz="2800"/>
              <a:t>Vrijwilligerswerk </a:t>
            </a:r>
          </a:p>
          <a:p>
            <a:pPr marL="514350" indent="-514350">
              <a:buAutoNum type="arabicPeriod"/>
            </a:pPr>
            <a:r>
              <a:rPr lang="nl-NL" sz="2800"/>
              <a:t>Afronding! </a:t>
            </a:r>
          </a:p>
        </p:txBody>
      </p:sp>
      <p:pic>
        <p:nvPicPr>
          <p:cNvPr id="5" name="Afbeelding 4">
            <a:extLst>
              <a:ext uri="{FF2B5EF4-FFF2-40B4-BE49-F238E27FC236}">
                <a16:creationId xmlns:a16="http://schemas.microsoft.com/office/drawing/2014/main" id="{710C4078-38A9-453A-A8DC-99D02205B698}"/>
              </a:ext>
            </a:extLst>
          </p:cNvPr>
          <p:cNvPicPr>
            <a:picLocks noChangeAspect="1"/>
          </p:cNvPicPr>
          <p:nvPr/>
        </p:nvPicPr>
        <p:blipFill>
          <a:blip r:embed="rId2"/>
          <a:stretch>
            <a:fillRect/>
          </a:stretch>
        </p:blipFill>
        <p:spPr>
          <a:xfrm>
            <a:off x="6705604" y="1962365"/>
            <a:ext cx="4817535" cy="4466042"/>
          </a:xfrm>
          <a:prstGeom prst="rect">
            <a:avLst/>
          </a:prstGeom>
        </p:spPr>
      </p:pic>
    </p:spTree>
    <p:extLst>
      <p:ext uri="{BB962C8B-B14F-4D97-AF65-F5344CB8AC3E}">
        <p14:creationId xmlns:p14="http://schemas.microsoft.com/office/powerpoint/2010/main" val="1793067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9B18BF91-806E-4EA7-9A2F-3DFB1B7F36A8}"/>
              </a:ext>
            </a:extLst>
          </p:cNvPr>
          <p:cNvSpPr txBox="1"/>
          <p:nvPr/>
        </p:nvSpPr>
        <p:spPr>
          <a:xfrm>
            <a:off x="1774926" y="1013178"/>
            <a:ext cx="7360102" cy="954107"/>
          </a:xfrm>
          <a:prstGeom prst="rect">
            <a:avLst/>
          </a:prstGeom>
          <a:noFill/>
        </p:spPr>
        <p:txBody>
          <a:bodyPr wrap="square" rtlCol="0">
            <a:spAutoFit/>
          </a:bodyPr>
          <a:lstStyle/>
          <a:p>
            <a:r>
              <a:rPr lang="nl-NL" sz="2800" b="1">
                <a:solidFill>
                  <a:schemeClr val="accent6"/>
                </a:solidFill>
              </a:rPr>
              <a:t>Begrippenlijst voor Stad &amp; Wijk van periode 2 die deze les aan bod komen</a:t>
            </a:r>
            <a:r>
              <a:rPr lang="nl-NL" b="1">
                <a:solidFill>
                  <a:schemeClr val="accent3"/>
                </a:solidFill>
              </a:rPr>
              <a:t>:</a:t>
            </a:r>
          </a:p>
        </p:txBody>
      </p:sp>
      <p:sp>
        <p:nvSpPr>
          <p:cNvPr id="8" name="Tekstvak 7">
            <a:extLst>
              <a:ext uri="{FF2B5EF4-FFF2-40B4-BE49-F238E27FC236}">
                <a16:creationId xmlns:a16="http://schemas.microsoft.com/office/drawing/2014/main" id="{5F6FC899-929B-45B6-85DE-B0C0C8605F26}"/>
              </a:ext>
            </a:extLst>
          </p:cNvPr>
          <p:cNvSpPr txBox="1"/>
          <p:nvPr/>
        </p:nvSpPr>
        <p:spPr>
          <a:xfrm>
            <a:off x="1774926" y="2095654"/>
            <a:ext cx="4492310" cy="3749168"/>
          </a:xfrm>
          <a:prstGeom prst="rect">
            <a:avLst/>
          </a:prstGeom>
          <a:noFill/>
        </p:spPr>
        <p:txBody>
          <a:bodyPr wrap="square">
            <a:spAutoFit/>
          </a:bodyPr>
          <a:lstStyle/>
          <a:p>
            <a:pPr marL="457200" indent="-457200">
              <a:lnSpc>
                <a:spcPct val="107000"/>
              </a:lnSpc>
              <a:spcAft>
                <a:spcPts val="800"/>
              </a:spcAft>
              <a:buFont typeface="+mj-lt"/>
              <a:buAutoNum type="arabicPeriod"/>
            </a:pPr>
            <a:r>
              <a:rPr lang="nl-NL" sz="2400">
                <a:effectLst/>
                <a:latin typeface="Calibri" panose="020F0502020204030204" pitchFamily="34" charset="0"/>
                <a:ea typeface="Calibri" panose="020F0502020204030204" pitchFamily="34" charset="0"/>
                <a:cs typeface="Times New Roman" panose="02020603050405020304" pitchFamily="18" charset="0"/>
              </a:rPr>
              <a:t>Participeren </a:t>
            </a:r>
          </a:p>
          <a:p>
            <a:pPr marL="457200" indent="-457200">
              <a:lnSpc>
                <a:spcPct val="107000"/>
              </a:lnSpc>
              <a:spcAft>
                <a:spcPts val="800"/>
              </a:spcAft>
              <a:buFont typeface="+mj-lt"/>
              <a:buAutoNum type="arabicPeriod"/>
            </a:pPr>
            <a:r>
              <a:rPr lang="nl-NL" sz="2400" b="1">
                <a:effectLst/>
                <a:latin typeface="Calibri" panose="020F0502020204030204" pitchFamily="34" charset="0"/>
                <a:ea typeface="Calibri" panose="020F0502020204030204" pitchFamily="34" charset="0"/>
                <a:cs typeface="Times New Roman" panose="02020603050405020304" pitchFamily="18" charset="0"/>
              </a:rPr>
              <a:t>Participatiesamenleving</a:t>
            </a:r>
            <a:r>
              <a:rPr lang="nl-NL" sz="2400">
                <a:effectLst/>
                <a:latin typeface="Calibri" panose="020F0502020204030204" pitchFamily="34" charset="0"/>
                <a:ea typeface="Calibri" panose="020F0502020204030204" pitchFamily="34" charset="0"/>
                <a:cs typeface="Times New Roman" panose="02020603050405020304" pitchFamily="18" charset="0"/>
              </a:rPr>
              <a:t> </a:t>
            </a:r>
          </a:p>
          <a:p>
            <a:pPr marL="457200" indent="-457200">
              <a:lnSpc>
                <a:spcPct val="107000"/>
              </a:lnSpc>
              <a:spcAft>
                <a:spcPts val="800"/>
              </a:spcAft>
              <a:buFont typeface="+mj-lt"/>
              <a:buAutoNum type="arabicPeriod"/>
            </a:pPr>
            <a:r>
              <a:rPr lang="nl-NL" sz="2400">
                <a:effectLst/>
                <a:latin typeface="Calibri" panose="020F0502020204030204" pitchFamily="34" charset="0"/>
                <a:ea typeface="Calibri" panose="020F0502020204030204" pitchFamily="34" charset="0"/>
                <a:cs typeface="Times New Roman" panose="02020603050405020304" pitchFamily="18" charset="0"/>
              </a:rPr>
              <a:t>Verzorgingsstaat </a:t>
            </a:r>
          </a:p>
          <a:p>
            <a:pPr marL="457200" indent="-457200">
              <a:lnSpc>
                <a:spcPct val="107000"/>
              </a:lnSpc>
              <a:spcAft>
                <a:spcPts val="800"/>
              </a:spcAft>
              <a:buFont typeface="+mj-lt"/>
              <a:buAutoNum type="arabicPeriod"/>
            </a:pPr>
            <a:r>
              <a:rPr lang="nl-NL" sz="2400">
                <a:effectLst/>
                <a:latin typeface="Calibri" panose="020F0502020204030204" pitchFamily="34" charset="0"/>
                <a:ea typeface="Calibri" panose="020F0502020204030204" pitchFamily="34" charset="0"/>
                <a:cs typeface="Times New Roman" panose="02020603050405020304" pitchFamily="18" charset="0"/>
              </a:rPr>
              <a:t>Sociaal ondernemen  </a:t>
            </a:r>
          </a:p>
          <a:p>
            <a:pPr marL="457200" indent="-457200">
              <a:lnSpc>
                <a:spcPct val="107000"/>
              </a:lnSpc>
              <a:spcAft>
                <a:spcPts val="800"/>
              </a:spcAft>
              <a:buFont typeface="+mj-lt"/>
              <a:buAutoNum type="arabicPeriod"/>
            </a:pPr>
            <a:r>
              <a:rPr lang="nl-NL" sz="2400">
                <a:effectLst/>
                <a:latin typeface="Calibri" panose="020F0502020204030204" pitchFamily="34" charset="0"/>
                <a:ea typeface="Calibri" panose="020F0502020204030204" pitchFamily="34" charset="0"/>
                <a:cs typeface="Times New Roman" panose="02020603050405020304" pitchFamily="18" charset="0"/>
              </a:rPr>
              <a:t>Duurzaamheid en duurzaam ondernemen in de context van stad en wijk </a:t>
            </a:r>
          </a:p>
          <a:p>
            <a:pPr>
              <a:lnSpc>
                <a:spcPct val="107000"/>
              </a:lnSpc>
              <a:spcAft>
                <a:spcPts val="800"/>
              </a:spcAft>
            </a:pPr>
            <a:r>
              <a:rPr lang="nl-NL" sz="24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0" name="Tekstvak 9">
            <a:extLst>
              <a:ext uri="{FF2B5EF4-FFF2-40B4-BE49-F238E27FC236}">
                <a16:creationId xmlns:a16="http://schemas.microsoft.com/office/drawing/2014/main" id="{8AA9EE62-BE0B-4A68-A211-D4D14E26512D}"/>
              </a:ext>
            </a:extLst>
          </p:cNvPr>
          <p:cNvSpPr txBox="1"/>
          <p:nvPr/>
        </p:nvSpPr>
        <p:spPr>
          <a:xfrm>
            <a:off x="6739847" y="2095380"/>
            <a:ext cx="4232953" cy="3353995"/>
          </a:xfrm>
          <a:prstGeom prst="rect">
            <a:avLst/>
          </a:prstGeom>
          <a:noFill/>
        </p:spPr>
        <p:txBody>
          <a:bodyPr wrap="square">
            <a:spAutoFit/>
          </a:bodyPr>
          <a:lstStyle/>
          <a:p>
            <a:pPr marL="457200" indent="-457200">
              <a:lnSpc>
                <a:spcPct val="107000"/>
              </a:lnSpc>
              <a:spcAft>
                <a:spcPts val="800"/>
              </a:spcAft>
              <a:buAutoNum type="arabicPeriod" startAt="6"/>
            </a:pPr>
            <a:r>
              <a:rPr lang="nl-NL" sz="2400" err="1">
                <a:effectLst/>
                <a:latin typeface="Calibri" panose="020F0502020204030204" pitchFamily="34" charset="0"/>
                <a:ea typeface="Calibri" panose="020F0502020204030204" pitchFamily="34" charset="0"/>
                <a:cs typeface="Times New Roman" panose="02020603050405020304" pitchFamily="18" charset="0"/>
              </a:rPr>
              <a:t>Not-for-profit</a:t>
            </a:r>
            <a:r>
              <a:rPr lang="nl-NL" sz="2400">
                <a:effectLst/>
                <a:latin typeface="Calibri" panose="020F0502020204030204" pitchFamily="34" charset="0"/>
                <a:ea typeface="Calibri" panose="020F0502020204030204" pitchFamily="34" charset="0"/>
                <a:cs typeface="Times New Roman" panose="02020603050405020304" pitchFamily="18" charset="0"/>
              </a:rPr>
              <a:t>  </a:t>
            </a:r>
            <a:endParaRPr lang="nl-NL" sz="240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AutoNum type="arabicPeriod" startAt="6"/>
            </a:pPr>
            <a:r>
              <a:rPr lang="nl-NL" sz="2400" b="1">
                <a:effectLst/>
                <a:latin typeface="Calibri" panose="020F0502020204030204" pitchFamily="34" charset="0"/>
                <a:ea typeface="Calibri" panose="020F0502020204030204" pitchFamily="34" charset="0"/>
                <a:cs typeface="Times New Roman" panose="02020603050405020304" pitchFamily="18" charset="0"/>
              </a:rPr>
              <a:t>Vrijwilligerswerk </a:t>
            </a:r>
          </a:p>
          <a:p>
            <a:pPr marL="457200" indent="-457200">
              <a:lnSpc>
                <a:spcPct val="107000"/>
              </a:lnSpc>
              <a:spcAft>
                <a:spcPts val="800"/>
              </a:spcAft>
              <a:buAutoNum type="arabicPeriod" startAt="6"/>
            </a:pPr>
            <a:r>
              <a:rPr lang="nl-NL" sz="2400" b="1">
                <a:effectLst/>
                <a:latin typeface="Calibri" panose="020F0502020204030204" pitchFamily="34" charset="0"/>
                <a:ea typeface="Calibri" panose="020F0502020204030204" pitchFamily="34" charset="0"/>
                <a:cs typeface="Times New Roman" panose="02020603050405020304" pitchFamily="18" charset="0"/>
              </a:rPr>
              <a:t>Sociale leefbaarheid</a:t>
            </a:r>
          </a:p>
          <a:p>
            <a:pPr marL="457200" indent="-457200">
              <a:lnSpc>
                <a:spcPct val="107000"/>
              </a:lnSpc>
              <a:spcAft>
                <a:spcPts val="800"/>
              </a:spcAft>
              <a:buAutoNum type="arabicPeriod" startAt="6"/>
            </a:pPr>
            <a:r>
              <a:rPr lang="nl-NL" sz="2400">
                <a:effectLst/>
                <a:latin typeface="Calibri" panose="020F0502020204030204" pitchFamily="34" charset="0"/>
                <a:ea typeface="Calibri" panose="020F0502020204030204" pitchFamily="34" charset="0"/>
                <a:cs typeface="Times New Roman" panose="02020603050405020304" pitchFamily="18" charset="0"/>
              </a:rPr>
              <a:t>Demografie en doelgroepen in de wijk  </a:t>
            </a:r>
          </a:p>
          <a:p>
            <a:pPr marL="457200" indent="-457200">
              <a:lnSpc>
                <a:spcPct val="107000"/>
              </a:lnSpc>
              <a:spcAft>
                <a:spcPts val="800"/>
              </a:spcAft>
              <a:buAutoNum type="arabicPeriod" startAt="6"/>
            </a:pPr>
            <a:r>
              <a:rPr lang="nl-NL" sz="2400">
                <a:effectLst/>
                <a:latin typeface="Calibri" panose="020F0502020204030204" pitchFamily="34" charset="0"/>
                <a:ea typeface="Calibri" panose="020F0502020204030204" pitchFamily="34" charset="0"/>
                <a:cs typeface="Times New Roman" panose="02020603050405020304" pitchFamily="18" charset="0"/>
              </a:rPr>
              <a:t>Overheidstaken  </a:t>
            </a:r>
          </a:p>
          <a:p>
            <a:pPr marL="457200" indent="-457200">
              <a:lnSpc>
                <a:spcPct val="107000"/>
              </a:lnSpc>
              <a:spcAft>
                <a:spcPts val="800"/>
              </a:spcAft>
              <a:buAutoNum type="arabicPeriod" startAt="6"/>
            </a:pPr>
            <a:r>
              <a:rPr lang="nl-NL" sz="2400">
                <a:effectLst/>
                <a:latin typeface="Calibri" panose="020F0502020204030204" pitchFamily="34" charset="0"/>
                <a:ea typeface="Calibri" panose="020F0502020204030204" pitchFamily="34" charset="0"/>
                <a:cs typeface="Times New Roman" panose="02020603050405020304" pitchFamily="18" charset="0"/>
              </a:rPr>
              <a:t>Subsidies </a:t>
            </a:r>
            <a:endParaRPr lang="nl-NL" sz="2400"/>
          </a:p>
        </p:txBody>
      </p:sp>
    </p:spTree>
    <p:extLst>
      <p:ext uri="{BB962C8B-B14F-4D97-AF65-F5344CB8AC3E}">
        <p14:creationId xmlns:p14="http://schemas.microsoft.com/office/powerpoint/2010/main" val="1050248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D3301693-6701-4677-9C95-1BDFBFA04EB5}"/>
              </a:ext>
            </a:extLst>
          </p:cNvPr>
          <p:cNvSpPr txBox="1"/>
          <p:nvPr/>
        </p:nvSpPr>
        <p:spPr>
          <a:xfrm>
            <a:off x="1252557" y="1199758"/>
            <a:ext cx="5882326" cy="584775"/>
          </a:xfrm>
          <a:prstGeom prst="rect">
            <a:avLst/>
          </a:prstGeom>
          <a:noFill/>
        </p:spPr>
        <p:txBody>
          <a:bodyPr wrap="square" rtlCol="0">
            <a:spAutoFit/>
          </a:bodyPr>
          <a:lstStyle/>
          <a:p>
            <a:r>
              <a:rPr lang="nl-NL" sz="3200" b="1"/>
              <a:t>Verbanden leggen: </a:t>
            </a:r>
          </a:p>
        </p:txBody>
      </p:sp>
      <p:sp>
        <p:nvSpPr>
          <p:cNvPr id="4" name="Rechthoek 3">
            <a:extLst>
              <a:ext uri="{FF2B5EF4-FFF2-40B4-BE49-F238E27FC236}">
                <a16:creationId xmlns:a16="http://schemas.microsoft.com/office/drawing/2014/main" id="{A6A4CB6B-4A1C-421D-B3E9-79453CDFED94}"/>
              </a:ext>
            </a:extLst>
          </p:cNvPr>
          <p:cNvSpPr/>
          <p:nvPr/>
        </p:nvSpPr>
        <p:spPr>
          <a:xfrm rot="20870355">
            <a:off x="1563066" y="2659559"/>
            <a:ext cx="5471114" cy="1538883"/>
          </a:xfrm>
          <a:prstGeom prst="rect">
            <a:avLst/>
          </a:prstGeom>
          <a:noFill/>
        </p:spPr>
        <p:txBody>
          <a:bodyPr wrap="none" lIns="91440" tIns="45720" rIns="91440" bIns="45720">
            <a:spAutoFit/>
          </a:bodyPr>
          <a:lstStyle/>
          <a:p>
            <a:pPr algn="ctr"/>
            <a:r>
              <a:rPr lang="nl-NL" sz="4000" b="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Participatiemaatschappij</a:t>
            </a:r>
          </a:p>
          <a:p>
            <a:pPr algn="ctr"/>
            <a:endParaRPr lang="nl-NL" sz="5400" b="0" cap="none" spc="0">
              <a:ln w="0"/>
              <a:solidFill>
                <a:schemeClr val="tx1"/>
              </a:solidFill>
              <a:effectLst>
                <a:outerShdw blurRad="38100" dist="19050" dir="2700000" algn="tl" rotWithShape="0">
                  <a:schemeClr val="dk1">
                    <a:alpha val="40000"/>
                  </a:schemeClr>
                </a:outerShdw>
              </a:effectLst>
            </a:endParaRPr>
          </a:p>
        </p:txBody>
      </p:sp>
      <p:sp>
        <p:nvSpPr>
          <p:cNvPr id="5" name="Rechthoek 4">
            <a:extLst>
              <a:ext uri="{FF2B5EF4-FFF2-40B4-BE49-F238E27FC236}">
                <a16:creationId xmlns:a16="http://schemas.microsoft.com/office/drawing/2014/main" id="{76E1623D-926A-4832-9BE4-38B623CE6F4D}"/>
              </a:ext>
            </a:extLst>
          </p:cNvPr>
          <p:cNvSpPr/>
          <p:nvPr/>
        </p:nvSpPr>
        <p:spPr>
          <a:xfrm>
            <a:off x="6517911" y="3562340"/>
            <a:ext cx="4499372" cy="707886"/>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nl-NL" sz="4000" b="1" cap="none" spc="0">
                <a:ln/>
                <a:solidFill>
                  <a:schemeClr val="accent3"/>
                </a:solidFill>
                <a:effectLst/>
              </a:rPr>
              <a:t>Sociale leefbaarheid</a:t>
            </a:r>
          </a:p>
        </p:txBody>
      </p:sp>
      <p:sp>
        <p:nvSpPr>
          <p:cNvPr id="6" name="Rechthoek 5">
            <a:extLst>
              <a:ext uri="{FF2B5EF4-FFF2-40B4-BE49-F238E27FC236}">
                <a16:creationId xmlns:a16="http://schemas.microsoft.com/office/drawing/2014/main" id="{E93D980D-95F1-450A-AA56-1379CE8BE4CB}"/>
              </a:ext>
            </a:extLst>
          </p:cNvPr>
          <p:cNvSpPr/>
          <p:nvPr/>
        </p:nvSpPr>
        <p:spPr>
          <a:xfrm rot="1162786">
            <a:off x="3417551" y="4617025"/>
            <a:ext cx="4979825" cy="923330"/>
          </a:xfrm>
          <a:prstGeom prst="rect">
            <a:avLst/>
          </a:prstGeom>
          <a:noFill/>
        </p:spPr>
        <p:txBody>
          <a:bodyPr wrap="none" lIns="91440" tIns="45720" rIns="91440" bIns="45720">
            <a:spAutoFit/>
          </a:bodyPr>
          <a:lstStyle/>
          <a:p>
            <a:pPr algn="ctr"/>
            <a:r>
              <a:rPr lang="nl-NL" sz="5400" b="1">
                <a:ln w="9525">
                  <a:solidFill>
                    <a:schemeClr val="bg1"/>
                  </a:solidFill>
                  <a:prstDash val="solid"/>
                </a:ln>
                <a:solidFill>
                  <a:schemeClr val="accent6"/>
                </a:solidFill>
                <a:effectLst>
                  <a:outerShdw blurRad="12700" dist="38100" dir="2700000" algn="tl" rotWithShape="0">
                    <a:schemeClr val="accent5">
                      <a:lumMod val="60000"/>
                      <a:lumOff val="40000"/>
                    </a:schemeClr>
                  </a:outerShdw>
                </a:effectLst>
              </a:rPr>
              <a:t>Vrijwilligerswerk</a:t>
            </a:r>
          </a:p>
        </p:txBody>
      </p:sp>
    </p:spTree>
    <p:extLst>
      <p:ext uri="{BB962C8B-B14F-4D97-AF65-F5344CB8AC3E}">
        <p14:creationId xmlns:p14="http://schemas.microsoft.com/office/powerpoint/2010/main" val="1733130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1284EBBC-D56C-43A3-8388-A43AF4A85ECC}"/>
              </a:ext>
            </a:extLst>
          </p:cNvPr>
          <p:cNvSpPr/>
          <p:nvPr/>
        </p:nvSpPr>
        <p:spPr>
          <a:xfrm>
            <a:off x="679550" y="1350808"/>
            <a:ext cx="4431726" cy="830997"/>
          </a:xfrm>
          <a:prstGeom prst="rect">
            <a:avLst/>
          </a:prstGeom>
        </p:spPr>
        <p:txBody>
          <a:bodyPr wrap="none">
            <a:spAutoFit/>
          </a:bodyPr>
          <a:lstStyle/>
          <a:p>
            <a:r>
              <a:rPr lang="nl-NL" sz="4800" b="1">
                <a:solidFill>
                  <a:schemeClr val="accent6"/>
                </a:solidFill>
              </a:rPr>
              <a:t>Vrijwilligerswerk</a:t>
            </a:r>
          </a:p>
        </p:txBody>
      </p:sp>
      <p:sp>
        <p:nvSpPr>
          <p:cNvPr id="3" name="Tekstvak 2">
            <a:extLst>
              <a:ext uri="{FF2B5EF4-FFF2-40B4-BE49-F238E27FC236}">
                <a16:creationId xmlns:a16="http://schemas.microsoft.com/office/drawing/2014/main" id="{6D7F9809-C522-4F54-8F5F-5FDA25D98D9E}"/>
              </a:ext>
            </a:extLst>
          </p:cNvPr>
          <p:cNvSpPr txBox="1"/>
          <p:nvPr/>
        </p:nvSpPr>
        <p:spPr>
          <a:xfrm>
            <a:off x="848411" y="2158152"/>
            <a:ext cx="8135332" cy="3785652"/>
          </a:xfrm>
          <a:prstGeom prst="rect">
            <a:avLst/>
          </a:prstGeom>
          <a:noFill/>
        </p:spPr>
        <p:txBody>
          <a:bodyPr wrap="square" rtlCol="0">
            <a:spAutoFit/>
          </a:bodyPr>
          <a:lstStyle/>
          <a:p>
            <a:r>
              <a:rPr lang="nl-NL" sz="2400"/>
              <a:t>1. Definitie?</a:t>
            </a:r>
          </a:p>
          <a:p>
            <a:endParaRPr lang="nl-NL" sz="2400"/>
          </a:p>
          <a:p>
            <a:r>
              <a:rPr lang="nl-NL" sz="2400"/>
              <a:t>2. Wat is de meerwaarde van vrijwilligerswerk </a:t>
            </a:r>
          </a:p>
          <a:p>
            <a:r>
              <a:rPr lang="nl-NL" sz="2400"/>
              <a:t>voor de sociale leefbaarheid? </a:t>
            </a:r>
          </a:p>
          <a:p>
            <a:endParaRPr lang="nl-NL" sz="2400"/>
          </a:p>
          <a:p>
            <a:r>
              <a:rPr lang="nl-NL" sz="2400"/>
              <a:t>3. Waar kun je overal vrijwilligerswerk doen?  </a:t>
            </a:r>
          </a:p>
          <a:p>
            <a:endParaRPr lang="nl-NL" sz="2400"/>
          </a:p>
          <a:p>
            <a:r>
              <a:rPr lang="nl-NL" sz="2400"/>
              <a:t>4. Welke type vrijwilligers zijn er?</a:t>
            </a:r>
          </a:p>
          <a:p>
            <a:endParaRPr lang="nl-NL" sz="2400"/>
          </a:p>
          <a:p>
            <a:r>
              <a:rPr lang="nl-NL" sz="2400"/>
              <a:t>5. Wat is belangrijk in het werken met vrijwilligers?  </a:t>
            </a:r>
          </a:p>
        </p:txBody>
      </p:sp>
      <p:sp>
        <p:nvSpPr>
          <p:cNvPr id="4" name="Tekstballon: ovaal 3">
            <a:extLst>
              <a:ext uri="{FF2B5EF4-FFF2-40B4-BE49-F238E27FC236}">
                <a16:creationId xmlns:a16="http://schemas.microsoft.com/office/drawing/2014/main" id="{3013B730-601B-43E6-96AC-9AFAF677344C}"/>
              </a:ext>
            </a:extLst>
          </p:cNvPr>
          <p:cNvSpPr/>
          <p:nvPr/>
        </p:nvSpPr>
        <p:spPr>
          <a:xfrm rot="624553">
            <a:off x="7787158" y="4261885"/>
            <a:ext cx="3633761" cy="1957871"/>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a:t>Opdracht:</a:t>
            </a:r>
          </a:p>
          <a:p>
            <a:pPr algn="ctr"/>
            <a:r>
              <a:rPr lang="nl-NL" sz="2800"/>
              <a:t>waar kun je vrijwilligerswerk doen? </a:t>
            </a:r>
          </a:p>
        </p:txBody>
      </p:sp>
      <p:sp>
        <p:nvSpPr>
          <p:cNvPr id="6" name="Rechthoek 5">
            <a:extLst>
              <a:ext uri="{FF2B5EF4-FFF2-40B4-BE49-F238E27FC236}">
                <a16:creationId xmlns:a16="http://schemas.microsoft.com/office/drawing/2014/main" id="{0FB236D3-21F1-4059-9F52-472DB4723ACA}"/>
              </a:ext>
            </a:extLst>
          </p:cNvPr>
          <p:cNvSpPr/>
          <p:nvPr/>
        </p:nvSpPr>
        <p:spPr>
          <a:xfrm>
            <a:off x="6993528" y="250465"/>
            <a:ext cx="4973391" cy="3477875"/>
          </a:xfrm>
          <a:prstGeom prst="rect">
            <a:avLst/>
          </a:prstGeom>
          <a:ln>
            <a:solidFill>
              <a:schemeClr val="accent6"/>
            </a:solidFill>
          </a:ln>
        </p:spPr>
        <p:txBody>
          <a:bodyPr wrap="square">
            <a:spAutoFit/>
          </a:bodyPr>
          <a:lstStyle/>
          <a:p>
            <a:r>
              <a:rPr lang="nl-NL" sz="2000"/>
              <a:t>Vrijwilligerswerk is werk dat onbetaald en onverplicht wordt gedaan, voor anderen of voor de samenleving. In het algemeen gelden de volgende voorwaarden voor vrijwilligerswerk:</a:t>
            </a:r>
          </a:p>
          <a:p>
            <a:r>
              <a:rPr lang="nl-NL" sz="2000"/>
              <a:t>- Het werk is in het algemeen belang of in een bepaald maatschappelijk belang.</a:t>
            </a:r>
          </a:p>
          <a:p>
            <a:r>
              <a:rPr lang="nl-NL" sz="2000"/>
              <a:t>- Het werk heeft geen winstoogmerk.</a:t>
            </a:r>
          </a:p>
          <a:p>
            <a:r>
              <a:rPr lang="nl-NL" sz="2000"/>
              <a:t>- Het werk kost de arbeidsmarkt geen banen en komt niet in de plaats van een betaalde baan. </a:t>
            </a:r>
          </a:p>
        </p:txBody>
      </p:sp>
      <p:cxnSp>
        <p:nvCxnSpPr>
          <p:cNvPr id="8" name="Rechte verbindingslijn met pijl 7">
            <a:extLst>
              <a:ext uri="{FF2B5EF4-FFF2-40B4-BE49-F238E27FC236}">
                <a16:creationId xmlns:a16="http://schemas.microsoft.com/office/drawing/2014/main" id="{7B9AE7D5-4B5B-4B01-883D-3C9E659FEDAE}"/>
              </a:ext>
            </a:extLst>
          </p:cNvPr>
          <p:cNvCxnSpPr/>
          <p:nvPr/>
        </p:nvCxnSpPr>
        <p:spPr>
          <a:xfrm>
            <a:off x="2711776" y="2379792"/>
            <a:ext cx="4204355" cy="0"/>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10" name="Verbindingslijn: gebogen 9">
            <a:extLst>
              <a:ext uri="{FF2B5EF4-FFF2-40B4-BE49-F238E27FC236}">
                <a16:creationId xmlns:a16="http://schemas.microsoft.com/office/drawing/2014/main" id="{E00CC13C-D192-48B2-81E6-6AA5689446A6}"/>
              </a:ext>
            </a:extLst>
          </p:cNvPr>
          <p:cNvCxnSpPr>
            <a:cxnSpLocks/>
          </p:cNvCxnSpPr>
          <p:nvPr/>
        </p:nvCxnSpPr>
        <p:spPr>
          <a:xfrm rot="16200000" flipH="1">
            <a:off x="10543196" y="3969759"/>
            <a:ext cx="1209901" cy="727064"/>
          </a:xfrm>
          <a:prstGeom prst="bentConnector3">
            <a:avLst/>
          </a:prstGeom>
          <a:ln>
            <a:tailEnd type="triangle"/>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935948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5368D7EC-2ACD-45A3-8B2D-7E553DBF783B}"/>
              </a:ext>
            </a:extLst>
          </p:cNvPr>
          <p:cNvSpPr txBox="1"/>
          <p:nvPr/>
        </p:nvSpPr>
        <p:spPr>
          <a:xfrm>
            <a:off x="1047963" y="1078787"/>
            <a:ext cx="10654302" cy="954107"/>
          </a:xfrm>
          <a:prstGeom prst="rect">
            <a:avLst/>
          </a:prstGeom>
          <a:noFill/>
        </p:spPr>
        <p:txBody>
          <a:bodyPr wrap="square" rtlCol="0">
            <a:spAutoFit/>
          </a:bodyPr>
          <a:lstStyle/>
          <a:p>
            <a:r>
              <a:rPr lang="nl-NL" sz="2800"/>
              <a:t>Meerwaarde van vrijwilligerswerk voor de sociale leefbaarheid en de samenleving?! </a:t>
            </a:r>
          </a:p>
        </p:txBody>
      </p:sp>
      <p:sp>
        <p:nvSpPr>
          <p:cNvPr id="4" name="Tekstvak 3">
            <a:extLst>
              <a:ext uri="{FF2B5EF4-FFF2-40B4-BE49-F238E27FC236}">
                <a16:creationId xmlns:a16="http://schemas.microsoft.com/office/drawing/2014/main" id="{F6C167FF-48B9-48DA-B68E-8DDE7915C6A8}"/>
              </a:ext>
            </a:extLst>
          </p:cNvPr>
          <p:cNvSpPr txBox="1"/>
          <p:nvPr/>
        </p:nvSpPr>
        <p:spPr>
          <a:xfrm>
            <a:off x="1168684" y="2337841"/>
            <a:ext cx="9423971" cy="369332"/>
          </a:xfrm>
          <a:prstGeom prst="rect">
            <a:avLst/>
          </a:prstGeom>
          <a:noFill/>
        </p:spPr>
        <p:txBody>
          <a:bodyPr wrap="square">
            <a:spAutoFit/>
          </a:bodyPr>
          <a:lstStyle/>
          <a:p>
            <a:r>
              <a:rPr lang="nl-NL">
                <a:hlinkClick r:id="rId2"/>
              </a:rPr>
              <a:t>https://maatschapwij.nu/blogs/vrijwilligers-het-cement-van-de-samenleving/</a:t>
            </a:r>
            <a:r>
              <a:rPr lang="nl-NL"/>
              <a:t> </a:t>
            </a:r>
          </a:p>
        </p:txBody>
      </p:sp>
      <p:sp>
        <p:nvSpPr>
          <p:cNvPr id="6" name="Tekstvak 5">
            <a:extLst>
              <a:ext uri="{FF2B5EF4-FFF2-40B4-BE49-F238E27FC236}">
                <a16:creationId xmlns:a16="http://schemas.microsoft.com/office/drawing/2014/main" id="{CAFDD830-1E68-4BA0-B066-2FDAF3CB099C}"/>
              </a:ext>
            </a:extLst>
          </p:cNvPr>
          <p:cNvSpPr txBox="1"/>
          <p:nvPr/>
        </p:nvSpPr>
        <p:spPr>
          <a:xfrm>
            <a:off x="1168683" y="3105834"/>
            <a:ext cx="9876035" cy="369332"/>
          </a:xfrm>
          <a:prstGeom prst="rect">
            <a:avLst/>
          </a:prstGeom>
          <a:noFill/>
        </p:spPr>
        <p:txBody>
          <a:bodyPr wrap="square">
            <a:spAutoFit/>
          </a:bodyPr>
          <a:lstStyle/>
          <a:p>
            <a:r>
              <a:rPr lang="nl-NL">
                <a:hlinkClick r:id="rId3"/>
              </a:rPr>
              <a:t>https://www.yongsters.nl/yongsters/geven/een-glimlach-op-haar-lieve-gezichtje-is-waarom-ik-dit-doe/</a:t>
            </a:r>
            <a:r>
              <a:rPr lang="nl-NL"/>
              <a:t> </a:t>
            </a:r>
          </a:p>
        </p:txBody>
      </p:sp>
      <p:sp>
        <p:nvSpPr>
          <p:cNvPr id="3" name="Ovaal 2">
            <a:extLst>
              <a:ext uri="{FF2B5EF4-FFF2-40B4-BE49-F238E27FC236}">
                <a16:creationId xmlns:a16="http://schemas.microsoft.com/office/drawing/2014/main" id="{0A0F7AE8-577D-412D-9102-F85EFEDAF84E}"/>
              </a:ext>
            </a:extLst>
          </p:cNvPr>
          <p:cNvSpPr/>
          <p:nvPr/>
        </p:nvSpPr>
        <p:spPr>
          <a:xfrm>
            <a:off x="5116530" y="4078840"/>
            <a:ext cx="6441897" cy="23425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a:t>Lees 1 van de artikelen en beantwoord de vraag; wat is de meerwaarde van vrijwilligerswerk? </a:t>
            </a:r>
          </a:p>
        </p:txBody>
      </p:sp>
    </p:spTree>
    <p:extLst>
      <p:ext uri="{BB962C8B-B14F-4D97-AF65-F5344CB8AC3E}">
        <p14:creationId xmlns:p14="http://schemas.microsoft.com/office/powerpoint/2010/main" val="312251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96442918-5E2E-47B9-A47E-1943A6CB3F4A}"/>
              </a:ext>
            </a:extLst>
          </p:cNvPr>
          <p:cNvSpPr/>
          <p:nvPr/>
        </p:nvSpPr>
        <p:spPr>
          <a:xfrm>
            <a:off x="544530" y="1715528"/>
            <a:ext cx="11733088" cy="892552"/>
          </a:xfrm>
          <a:prstGeom prst="rect">
            <a:avLst/>
          </a:prstGeom>
        </p:spPr>
        <p:txBody>
          <a:bodyPr wrap="square">
            <a:spAutoFit/>
          </a:bodyPr>
          <a:lstStyle/>
          <a:p>
            <a:r>
              <a:rPr lang="nl-NL" sz="2800" b="1">
                <a:solidFill>
                  <a:schemeClr val="accent6"/>
                </a:solidFill>
              </a:rPr>
              <a:t>Vrijwilligers zelf geven een tiental redenen op om vrijwilligerswerk te doen:</a:t>
            </a:r>
          </a:p>
          <a:p>
            <a:endParaRPr lang="nl-NL" sz="2400"/>
          </a:p>
        </p:txBody>
      </p:sp>
      <p:sp>
        <p:nvSpPr>
          <p:cNvPr id="4" name="Rechthoek 3">
            <a:extLst>
              <a:ext uri="{FF2B5EF4-FFF2-40B4-BE49-F238E27FC236}">
                <a16:creationId xmlns:a16="http://schemas.microsoft.com/office/drawing/2014/main" id="{611D4ED5-90D7-4110-933C-43470BC0182D}"/>
              </a:ext>
            </a:extLst>
          </p:cNvPr>
          <p:cNvSpPr/>
          <p:nvPr/>
        </p:nvSpPr>
        <p:spPr>
          <a:xfrm>
            <a:off x="4013770" y="2316339"/>
            <a:ext cx="8006993" cy="4401205"/>
          </a:xfrm>
          <a:prstGeom prst="rect">
            <a:avLst/>
          </a:prstGeom>
        </p:spPr>
        <p:txBody>
          <a:bodyPr wrap="square">
            <a:spAutoFit/>
          </a:bodyPr>
          <a:lstStyle/>
          <a:p>
            <a:r>
              <a:rPr lang="nl-NL" sz="2800"/>
              <a:t>1. Werk is leuk om te doen</a:t>
            </a:r>
          </a:p>
          <a:p>
            <a:r>
              <a:rPr lang="nl-NL" sz="2800"/>
              <a:t>2. Iets voor anderen kunnen betekenen</a:t>
            </a:r>
          </a:p>
          <a:p>
            <a:r>
              <a:rPr lang="nl-NL" sz="2800"/>
              <a:t>3. Iets leren</a:t>
            </a:r>
          </a:p>
          <a:p>
            <a:r>
              <a:rPr lang="nl-NL" sz="2800"/>
              <a:t>4. Mezelf nuttig maken</a:t>
            </a:r>
          </a:p>
          <a:p>
            <a:r>
              <a:rPr lang="nl-NL" sz="2800"/>
              <a:t>5. Mijn kennis en vaardigheden inzetten</a:t>
            </a:r>
          </a:p>
          <a:p>
            <a:r>
              <a:rPr lang="nl-NL" sz="2800"/>
              <a:t>6. Me ergens bij betrokken voelen</a:t>
            </a:r>
          </a:p>
          <a:p>
            <a:r>
              <a:rPr lang="nl-NL" sz="2800"/>
              <a:t>7. Je hoort je in te zetten voor de samenleving</a:t>
            </a:r>
          </a:p>
          <a:p>
            <a:r>
              <a:rPr lang="nl-NL" sz="2800"/>
              <a:t>8. Het geeft afwisseling in mijn leven</a:t>
            </a:r>
          </a:p>
          <a:p>
            <a:r>
              <a:rPr lang="nl-NL" sz="2800"/>
              <a:t>9. Hierdoor houd ik mijn hersens fit</a:t>
            </a:r>
          </a:p>
          <a:p>
            <a:r>
              <a:rPr lang="nl-NL" sz="2800"/>
              <a:t>10.Ik wil graag bij deze organisatie horen</a:t>
            </a:r>
          </a:p>
        </p:txBody>
      </p:sp>
      <p:sp>
        <p:nvSpPr>
          <p:cNvPr id="2" name="Tekstvak 1">
            <a:extLst>
              <a:ext uri="{FF2B5EF4-FFF2-40B4-BE49-F238E27FC236}">
                <a16:creationId xmlns:a16="http://schemas.microsoft.com/office/drawing/2014/main" id="{67019342-A60F-446B-85DA-D9EEB41151B6}"/>
              </a:ext>
            </a:extLst>
          </p:cNvPr>
          <p:cNvSpPr txBox="1"/>
          <p:nvPr/>
        </p:nvSpPr>
        <p:spPr>
          <a:xfrm>
            <a:off x="544530" y="1165430"/>
            <a:ext cx="7606301" cy="584775"/>
          </a:xfrm>
          <a:prstGeom prst="rect">
            <a:avLst/>
          </a:prstGeom>
          <a:noFill/>
        </p:spPr>
        <p:txBody>
          <a:bodyPr wrap="square" rtlCol="0">
            <a:spAutoFit/>
          </a:bodyPr>
          <a:lstStyle/>
          <a:p>
            <a:r>
              <a:rPr lang="nl-NL" sz="3200"/>
              <a:t>Waarom doen mensen vrijwilligerswerk?</a:t>
            </a:r>
          </a:p>
        </p:txBody>
      </p:sp>
    </p:spTree>
    <p:extLst>
      <p:ext uri="{BB962C8B-B14F-4D97-AF65-F5344CB8AC3E}">
        <p14:creationId xmlns:p14="http://schemas.microsoft.com/office/powerpoint/2010/main" val="133958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124C7A1B-CBBB-46BA-AD7A-A7AB654839FA}"/>
              </a:ext>
            </a:extLst>
          </p:cNvPr>
          <p:cNvSpPr txBox="1"/>
          <p:nvPr/>
        </p:nvSpPr>
        <p:spPr>
          <a:xfrm>
            <a:off x="1992197" y="972675"/>
            <a:ext cx="5005633" cy="5262979"/>
          </a:xfrm>
          <a:prstGeom prst="rect">
            <a:avLst/>
          </a:prstGeom>
          <a:noFill/>
        </p:spPr>
        <p:txBody>
          <a:bodyPr wrap="square" rtlCol="0">
            <a:spAutoFit/>
          </a:bodyPr>
          <a:lstStyle/>
          <a:p>
            <a:r>
              <a:rPr lang="nl-NL" sz="2800"/>
              <a:t>Traditionele vrijwilliger</a:t>
            </a:r>
          </a:p>
          <a:p>
            <a:endParaRPr lang="nl-NL" sz="2800"/>
          </a:p>
          <a:p>
            <a:endParaRPr lang="nl-NL" sz="2800"/>
          </a:p>
          <a:p>
            <a:endParaRPr lang="nl-NL" sz="2800"/>
          </a:p>
          <a:p>
            <a:endParaRPr lang="nl-NL" sz="2800"/>
          </a:p>
          <a:p>
            <a:r>
              <a:rPr lang="nl-NL" sz="2800"/>
              <a:t>Episodische vrijwilliger</a:t>
            </a:r>
          </a:p>
          <a:p>
            <a:endParaRPr lang="nl-NL" sz="2800"/>
          </a:p>
          <a:p>
            <a:endParaRPr lang="nl-NL" sz="2800"/>
          </a:p>
          <a:p>
            <a:endParaRPr lang="nl-NL" sz="2800"/>
          </a:p>
          <a:p>
            <a:endParaRPr lang="nl-NL" sz="2800"/>
          </a:p>
          <a:p>
            <a:r>
              <a:rPr lang="nl-NL" sz="2800"/>
              <a:t>Geleide vrijwilliger </a:t>
            </a:r>
          </a:p>
          <a:p>
            <a:endParaRPr lang="nl-NL" sz="2800"/>
          </a:p>
        </p:txBody>
      </p:sp>
      <p:sp>
        <p:nvSpPr>
          <p:cNvPr id="4" name="Rechthoek 3">
            <a:extLst>
              <a:ext uri="{FF2B5EF4-FFF2-40B4-BE49-F238E27FC236}">
                <a16:creationId xmlns:a16="http://schemas.microsoft.com/office/drawing/2014/main" id="{99F8E8EE-CDD5-4A84-B449-CE5718AF8BF0}"/>
              </a:ext>
            </a:extLst>
          </p:cNvPr>
          <p:cNvSpPr/>
          <p:nvPr/>
        </p:nvSpPr>
        <p:spPr>
          <a:xfrm>
            <a:off x="5942029" y="2745559"/>
            <a:ext cx="6096000" cy="1938992"/>
          </a:xfrm>
          <a:prstGeom prst="rect">
            <a:avLst/>
          </a:prstGeom>
          <a:ln>
            <a:solidFill>
              <a:schemeClr val="accent6"/>
            </a:solidFill>
          </a:ln>
        </p:spPr>
        <p:txBody>
          <a:bodyPr>
            <a:spAutoFit/>
          </a:bodyPr>
          <a:lstStyle/>
          <a:p>
            <a:r>
              <a:rPr lang="nl-NL" sz="2400"/>
              <a:t>De verzamelterm voor allerlei vormen van vrijwilligerswerk waarbij vrijwilligers eenmalige of korte termijn mogelijkheden van vrijwilligerswerk aangaan en mogelijkheden zoeken die ook hem zelf iets te bieden hebben. </a:t>
            </a:r>
          </a:p>
        </p:txBody>
      </p:sp>
      <p:sp>
        <p:nvSpPr>
          <p:cNvPr id="5" name="Rechthoek 4">
            <a:extLst>
              <a:ext uri="{FF2B5EF4-FFF2-40B4-BE49-F238E27FC236}">
                <a16:creationId xmlns:a16="http://schemas.microsoft.com/office/drawing/2014/main" id="{30849441-19C9-4066-A2FE-986437039D12}"/>
              </a:ext>
            </a:extLst>
          </p:cNvPr>
          <p:cNvSpPr/>
          <p:nvPr/>
        </p:nvSpPr>
        <p:spPr>
          <a:xfrm>
            <a:off x="5942029" y="321820"/>
            <a:ext cx="6096000" cy="1938992"/>
          </a:xfrm>
          <a:prstGeom prst="rect">
            <a:avLst/>
          </a:prstGeom>
          <a:ln>
            <a:solidFill>
              <a:schemeClr val="accent3"/>
            </a:solidFill>
          </a:ln>
        </p:spPr>
        <p:txBody>
          <a:bodyPr>
            <a:spAutoFit/>
          </a:bodyPr>
          <a:lstStyle/>
          <a:p>
            <a:r>
              <a:rPr lang="nl-NL" sz="2000"/>
              <a:t>Iemand die zich nog voor lange tijd verbindt aan zijn vrijwilligerswerk. Vaak gaat het hier over mensen die een passie delen of een gezamenlijke hobby hebben en hun vrijwillige inzet hier aan verbinden. Dit zijn niet per</a:t>
            </a:r>
          </a:p>
          <a:p>
            <a:r>
              <a:rPr lang="nl-NL" sz="2000"/>
              <a:t>definitie oudere vrijwilligers, maar wel mensen die standvastig zijn. </a:t>
            </a:r>
          </a:p>
        </p:txBody>
      </p:sp>
      <p:sp>
        <p:nvSpPr>
          <p:cNvPr id="6" name="Rechthoek 5">
            <a:extLst>
              <a:ext uri="{FF2B5EF4-FFF2-40B4-BE49-F238E27FC236}">
                <a16:creationId xmlns:a16="http://schemas.microsoft.com/office/drawing/2014/main" id="{3E9121A9-F3D8-475A-B2C2-0AB79CE2DE54}"/>
              </a:ext>
            </a:extLst>
          </p:cNvPr>
          <p:cNvSpPr/>
          <p:nvPr/>
        </p:nvSpPr>
        <p:spPr>
          <a:xfrm>
            <a:off x="5942029" y="5219115"/>
            <a:ext cx="6096000" cy="1569660"/>
          </a:xfrm>
          <a:prstGeom prst="rect">
            <a:avLst/>
          </a:prstGeom>
          <a:ln>
            <a:solidFill>
              <a:schemeClr val="accent4"/>
            </a:solidFill>
          </a:ln>
        </p:spPr>
        <p:txBody>
          <a:bodyPr>
            <a:spAutoFit/>
          </a:bodyPr>
          <a:lstStyle/>
          <a:p>
            <a:r>
              <a:rPr lang="nl-NL" sz="2400"/>
              <a:t>Mensen die een tijd niet hebben geparticipeerd en die via vrijwilligerswerk hun plek weer willen vinden. Zij worden begeleid naar, en bij, hun vrijwilligerswerk</a:t>
            </a:r>
          </a:p>
        </p:txBody>
      </p:sp>
    </p:spTree>
    <p:extLst>
      <p:ext uri="{BB962C8B-B14F-4D97-AF65-F5344CB8AC3E}">
        <p14:creationId xmlns:p14="http://schemas.microsoft.com/office/powerpoint/2010/main" val="2295163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3B01661D-7278-4054-86F7-821686EE36F4}"/>
              </a:ext>
            </a:extLst>
          </p:cNvPr>
          <p:cNvSpPr txBox="1"/>
          <p:nvPr/>
        </p:nvSpPr>
        <p:spPr>
          <a:xfrm>
            <a:off x="1296185" y="1030402"/>
            <a:ext cx="9634193" cy="1077218"/>
          </a:xfrm>
          <a:prstGeom prst="rect">
            <a:avLst/>
          </a:prstGeom>
          <a:noFill/>
        </p:spPr>
        <p:txBody>
          <a:bodyPr wrap="square" rtlCol="0">
            <a:spAutoFit/>
          </a:bodyPr>
          <a:lstStyle/>
          <a:p>
            <a:r>
              <a:rPr lang="nl-NL" sz="2800" b="1">
                <a:solidFill>
                  <a:schemeClr val="accent6"/>
                </a:solidFill>
              </a:rPr>
              <a:t>Wat is belangrijk bij het werken met deze vrijwilligers?</a:t>
            </a:r>
          </a:p>
          <a:p>
            <a:endParaRPr lang="nl-NL" b="1"/>
          </a:p>
          <a:p>
            <a:endParaRPr lang="nl-NL" b="1"/>
          </a:p>
        </p:txBody>
      </p:sp>
      <p:sp>
        <p:nvSpPr>
          <p:cNvPr id="3" name="Tekstvak 2">
            <a:extLst>
              <a:ext uri="{FF2B5EF4-FFF2-40B4-BE49-F238E27FC236}">
                <a16:creationId xmlns:a16="http://schemas.microsoft.com/office/drawing/2014/main" id="{1CDA7362-5D07-4958-8B95-7A081376BB25}"/>
              </a:ext>
            </a:extLst>
          </p:cNvPr>
          <p:cNvSpPr txBox="1"/>
          <p:nvPr/>
        </p:nvSpPr>
        <p:spPr>
          <a:xfrm>
            <a:off x="1359030" y="1448190"/>
            <a:ext cx="9473939" cy="830997"/>
          </a:xfrm>
          <a:prstGeom prst="rect">
            <a:avLst/>
          </a:prstGeom>
          <a:noFill/>
        </p:spPr>
        <p:txBody>
          <a:bodyPr wrap="square" rtlCol="0">
            <a:spAutoFit/>
          </a:bodyPr>
          <a:lstStyle/>
          <a:p>
            <a:r>
              <a:rPr lang="nl-NL" sz="2400"/>
              <a:t>Fases: </a:t>
            </a:r>
          </a:p>
          <a:p>
            <a:endParaRPr lang="nl-NL" sz="2400"/>
          </a:p>
        </p:txBody>
      </p:sp>
      <p:sp>
        <p:nvSpPr>
          <p:cNvPr id="4" name="Rechthoek 3">
            <a:extLst>
              <a:ext uri="{FF2B5EF4-FFF2-40B4-BE49-F238E27FC236}">
                <a16:creationId xmlns:a16="http://schemas.microsoft.com/office/drawing/2014/main" id="{AB496314-B98F-4506-97D3-A2A1CF0CE867}"/>
              </a:ext>
            </a:extLst>
          </p:cNvPr>
          <p:cNvSpPr/>
          <p:nvPr/>
        </p:nvSpPr>
        <p:spPr>
          <a:xfrm rot="707068">
            <a:off x="1017257" y="2389345"/>
            <a:ext cx="2743700" cy="923330"/>
          </a:xfrm>
          <a:prstGeom prst="rect">
            <a:avLst/>
          </a:prstGeom>
          <a:noFill/>
        </p:spPr>
        <p:txBody>
          <a:bodyPr wrap="none" lIns="91440" tIns="45720" rIns="91440" bIns="45720">
            <a:spAutoFit/>
          </a:bodyPr>
          <a:lstStyle/>
          <a:p>
            <a:pPr algn="ctr"/>
            <a:r>
              <a:rPr lang="nl-NL" sz="5400" b="1" cap="none" spc="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Werving </a:t>
            </a:r>
          </a:p>
        </p:txBody>
      </p:sp>
      <p:sp>
        <p:nvSpPr>
          <p:cNvPr id="5" name="Rechthoek 4">
            <a:extLst>
              <a:ext uri="{FF2B5EF4-FFF2-40B4-BE49-F238E27FC236}">
                <a16:creationId xmlns:a16="http://schemas.microsoft.com/office/drawing/2014/main" id="{0E6310C8-12D1-4472-AD9B-EE47324934AF}"/>
              </a:ext>
            </a:extLst>
          </p:cNvPr>
          <p:cNvSpPr/>
          <p:nvPr/>
        </p:nvSpPr>
        <p:spPr>
          <a:xfrm rot="20782644">
            <a:off x="3004836" y="3133102"/>
            <a:ext cx="2582758"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nl-NL" sz="5400" b="1" cap="none" spc="0">
                <a:ln/>
                <a:solidFill>
                  <a:schemeClr val="accent3"/>
                </a:solidFill>
                <a:effectLst/>
              </a:rPr>
              <a:t>Selectie </a:t>
            </a:r>
          </a:p>
        </p:txBody>
      </p:sp>
      <p:sp>
        <p:nvSpPr>
          <p:cNvPr id="6" name="Rechthoek 5">
            <a:extLst>
              <a:ext uri="{FF2B5EF4-FFF2-40B4-BE49-F238E27FC236}">
                <a16:creationId xmlns:a16="http://schemas.microsoft.com/office/drawing/2014/main" id="{704630F6-DD23-4869-9421-F793975FEF67}"/>
              </a:ext>
            </a:extLst>
          </p:cNvPr>
          <p:cNvSpPr/>
          <p:nvPr/>
        </p:nvSpPr>
        <p:spPr>
          <a:xfrm rot="823424">
            <a:off x="4905584" y="2307248"/>
            <a:ext cx="3016339"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nl-NL" sz="5400" b="1" cap="none" spc="0">
                <a:ln/>
                <a:solidFill>
                  <a:schemeClr val="accent3"/>
                </a:solidFill>
                <a:effectLst/>
              </a:rPr>
              <a:t>Inwerken </a:t>
            </a:r>
          </a:p>
        </p:txBody>
      </p:sp>
      <p:sp>
        <p:nvSpPr>
          <p:cNvPr id="7" name="Rechthoek 6">
            <a:extLst>
              <a:ext uri="{FF2B5EF4-FFF2-40B4-BE49-F238E27FC236}">
                <a16:creationId xmlns:a16="http://schemas.microsoft.com/office/drawing/2014/main" id="{F4A1FC1E-1A42-4095-8A34-E25A2D947D50}"/>
              </a:ext>
            </a:extLst>
          </p:cNvPr>
          <p:cNvSpPr/>
          <p:nvPr/>
        </p:nvSpPr>
        <p:spPr>
          <a:xfrm rot="20869966">
            <a:off x="6376052" y="3387099"/>
            <a:ext cx="2347117" cy="923330"/>
          </a:xfrm>
          <a:prstGeom prst="rect">
            <a:avLst/>
          </a:prstGeom>
          <a:noFill/>
        </p:spPr>
        <p:txBody>
          <a:bodyPr wrap="none" lIns="91440" tIns="45720" rIns="91440" bIns="45720">
            <a:spAutoFit/>
          </a:bodyPr>
          <a:lstStyle/>
          <a:p>
            <a:pPr algn="ctr"/>
            <a:r>
              <a:rPr lang="nl-NL" sz="5400" b="1" cap="none" spc="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Binden </a:t>
            </a:r>
          </a:p>
        </p:txBody>
      </p:sp>
      <p:sp>
        <p:nvSpPr>
          <p:cNvPr id="8" name="Rechthoek 7">
            <a:extLst>
              <a:ext uri="{FF2B5EF4-FFF2-40B4-BE49-F238E27FC236}">
                <a16:creationId xmlns:a16="http://schemas.microsoft.com/office/drawing/2014/main" id="{9FE5709D-B0FE-43C1-BA82-6CC7CFEDD92C}"/>
              </a:ext>
            </a:extLst>
          </p:cNvPr>
          <p:cNvSpPr/>
          <p:nvPr/>
        </p:nvSpPr>
        <p:spPr>
          <a:xfrm rot="690103">
            <a:off x="8395679" y="2748245"/>
            <a:ext cx="2694970" cy="923330"/>
          </a:xfrm>
          <a:prstGeom prst="rect">
            <a:avLst/>
          </a:prstGeom>
          <a:noFill/>
        </p:spPr>
        <p:txBody>
          <a:bodyPr wrap="none" lIns="91440" tIns="45720" rIns="91440" bIns="45720">
            <a:spAutoFit/>
          </a:bodyPr>
          <a:lstStyle/>
          <a:p>
            <a:pPr algn="ctr"/>
            <a:r>
              <a:rPr lang="nl-NL" sz="5400" b="1" cap="none" spc="0">
                <a:ln w="10160">
                  <a:solidFill>
                    <a:schemeClr val="accent5"/>
                  </a:solidFill>
                  <a:prstDash val="solid"/>
                </a:ln>
                <a:solidFill>
                  <a:schemeClr val="accent3"/>
                </a:solidFill>
                <a:effectLst>
                  <a:outerShdw blurRad="38100" dist="22860" dir="5400000" algn="tl" rotWithShape="0">
                    <a:srgbClr val="000000">
                      <a:alpha val="30000"/>
                    </a:srgbClr>
                  </a:outerShdw>
                </a:effectLst>
              </a:rPr>
              <a:t>Belonen</a:t>
            </a:r>
            <a:r>
              <a:rPr lang="nl-NL" sz="54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rPr>
              <a:t> </a:t>
            </a:r>
          </a:p>
        </p:txBody>
      </p:sp>
    </p:spTree>
    <p:extLst>
      <p:ext uri="{BB962C8B-B14F-4D97-AF65-F5344CB8AC3E}">
        <p14:creationId xmlns:p14="http://schemas.microsoft.com/office/powerpoint/2010/main" val="555570830"/>
      </p:ext>
    </p:extLst>
  </p:cSld>
  <p:clrMapOvr>
    <a:masterClrMapping/>
  </p:clrMapOvr>
</p:sld>
</file>

<file path=ppt/theme/theme1.xml><?xml version="1.0" encoding="utf-8"?>
<a:theme xmlns:a="http://schemas.openxmlformats.org/drawingml/2006/main" name="Helicon 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Helicon thema" id="{ACB87FCE-9474-4D1A-91B1-4808E599A9AC}" vid="{0E457EA9-F56E-4451-8CA0-082C072EE7D7}"/>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8202CB-B498-4088-88EE-B0C033711B3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904C9B8-4931-4BB9-A657-F80B94BD6561}">
  <ds:schemaRefs>
    <ds:schemaRef ds:uri="34354c1b-6b8c-435b-ad50-990538c19557"/>
    <ds:schemaRef ds:uri="47a28104-336f-447d-946e-e305ac2bcd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B25EF26-97D2-4BD1-976F-E467A0283E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11</Slides>
  <Notes>3</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Helicon thema</vt:lpstr>
      <vt:lpstr>IBS De wereld en ik Stad en Wijk</vt:lpstr>
      <vt:lpstr>Inhoud en planning van deze 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Stad&amp;Wijk</dc:title>
  <dc:creator>Jitse Noordermeer</dc:creator>
  <cp:keywords>Stad en mens;Periode 2;1819</cp:keywords>
  <cp:revision>1</cp:revision>
  <dcterms:created xsi:type="dcterms:W3CDTF">2015-07-30T08:19:14Z</dcterms:created>
  <dcterms:modified xsi:type="dcterms:W3CDTF">2020-11-30T13:57:12Z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